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61" r:id="rId3"/>
    <p:sldId id="262" r:id="rId4"/>
    <p:sldId id="274" r:id="rId5"/>
    <p:sldId id="265" r:id="rId6"/>
    <p:sldId id="266" r:id="rId7"/>
    <p:sldId id="267" r:id="rId8"/>
    <p:sldId id="273" r:id="rId9"/>
    <p:sldId id="268" r:id="rId10"/>
    <p:sldId id="269" r:id="rId11"/>
    <p:sldId id="270" r:id="rId12"/>
    <p:sldId id="275" r:id="rId13"/>
    <p:sldId id="271" r:id="rId14"/>
    <p:sldId id="272" r:id="rId15"/>
    <p:sldId id="264" r:id="rId16"/>
    <p:sldId id="276" r:id="rId17"/>
    <p:sldId id="277" r:id="rId18"/>
    <p:sldId id="278" r:id="rId19"/>
    <p:sldId id="279" r:id="rId20"/>
    <p:sldId id="284" r:id="rId21"/>
    <p:sldId id="280" r:id="rId22"/>
    <p:sldId id="282" r:id="rId23"/>
    <p:sldId id="283" r:id="rId24"/>
    <p:sldId id="281" r:id="rId25"/>
    <p:sldId id="285" r:id="rId26"/>
    <p:sldId id="286" r:id="rId27"/>
    <p:sldId id="287" r:id="rId28"/>
    <p:sldId id="288" r:id="rId29"/>
    <p:sldId id="257" r:id="rId30"/>
    <p:sldId id="289" r:id="rId31"/>
    <p:sldId id="290" r:id="rId32"/>
    <p:sldId id="291" r:id="rId33"/>
    <p:sldId id="292" r:id="rId34"/>
    <p:sldId id="294" r:id="rId35"/>
    <p:sldId id="29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66FFFF"/>
    <a:srgbClr val="26B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70C5B-6584-4233-BBFD-B6249AE61865}" type="datetimeFigureOut">
              <a:rPr lang="uk-UA" smtClean="0"/>
              <a:t>26.02.2024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EFCF5-B978-417E-80D5-B45DF46C210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91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EFCF5-B978-417E-80D5-B45DF46C210E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544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26.02.2024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76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26.02.2024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104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26.02.2024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6616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26.02.2024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26.02.2024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3684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26.02.2024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279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26.02.2024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71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26.02.2024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562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26.02.2024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658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26.02.2024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927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26.02.2024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164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26.02.2024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2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26.02.2024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604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26.02.2024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666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26.02.2024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636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1A3B-BA1F-45C1-B11C-FA6CD15C281B}" type="datetimeFigureOut">
              <a:rPr lang="uk-UA" smtClean="0"/>
              <a:t>26.02.2024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732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C1A3B-BA1F-45C1-B11C-FA6CD15C281B}" type="datetimeFigureOut">
              <a:rPr lang="uk-UA" smtClean="0"/>
              <a:t>26.02.2024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2CD5BB-4E6E-4A36-9047-F2FBF94F01A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977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5A2B29-C40F-4DFD-98D3-D3F00E8880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370" y="257896"/>
            <a:ext cx="6505360" cy="6462943"/>
          </a:xfrm>
          <a:prstGeom prst="rect">
            <a:avLst/>
          </a:prstGeom>
        </p:spPr>
      </p:pic>
      <p:pic>
        <p:nvPicPr>
          <p:cNvPr id="6" name="Picture 2" descr="C:\Users\Инна\Desktop\Ekr_ZPRPP_kursy.png">
            <a:extLst>
              <a:ext uri="{FF2B5EF4-FFF2-40B4-BE49-F238E27FC236}">
                <a16:creationId xmlns:a16="http://schemas.microsoft.com/office/drawing/2014/main" id="{52528289-8853-4935-BCAF-635DA55E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0" y="146482"/>
            <a:ext cx="5136229" cy="104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6C6B69-631B-48A4-B502-4A46B7F38DCD}"/>
              </a:ext>
            </a:extLst>
          </p:cNvPr>
          <p:cNvSpPr txBox="1"/>
          <p:nvPr/>
        </p:nvSpPr>
        <p:spPr>
          <a:xfrm>
            <a:off x="6604987" y="248575"/>
            <a:ext cx="529664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Дата проведення – 23 лютого 2024 року</a:t>
            </a:r>
          </a:p>
          <a:p>
            <a:r>
              <a:rPr lang="uk-UA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Час проведення – 14.30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23CFA-1FE1-4852-B945-4A1E3D578109}"/>
              </a:ext>
            </a:extLst>
          </p:cNvPr>
          <p:cNvSpPr txBox="1"/>
          <p:nvPr/>
        </p:nvSpPr>
        <p:spPr>
          <a:xfrm>
            <a:off x="2508515" y="1083078"/>
            <a:ext cx="683071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uk-UA" sz="20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Освітній </a:t>
            </a:r>
            <a:r>
              <a:rPr lang="uk-UA" sz="2000" b="1" i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івент</a:t>
            </a:r>
            <a:r>
              <a:rPr lang="uk-UA" sz="20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 для професійної </a:t>
            </a:r>
          </a:p>
          <a:p>
            <a:r>
              <a:rPr lang="uk-UA" sz="20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спільноти вихователів-методистів ЗДО ВМТГ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E4B600-362B-452C-928C-F308AB8AF2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335" y="4714042"/>
            <a:ext cx="2133785" cy="2769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6DDEF4-C51D-4C68-AB06-B08959430B00}"/>
              </a:ext>
            </a:extLst>
          </p:cNvPr>
          <p:cNvSpPr txBox="1"/>
          <p:nvPr/>
        </p:nvSpPr>
        <p:spPr>
          <a:xfrm>
            <a:off x="1562470" y="1891175"/>
            <a:ext cx="8726749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4800" b="1" dirty="0" err="1">
                <a:solidFill>
                  <a:srgbClr val="0000FF"/>
                </a:solidFill>
                <a:latin typeface="Constantia" panose="02030602050306030303" pitchFamily="18" charset="0"/>
              </a:rPr>
              <a:t>Діловий</a:t>
            </a:r>
            <a:r>
              <a:rPr lang="ru-RU" sz="4800" b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ru-RU" sz="4800" b="1" dirty="0" err="1">
                <a:solidFill>
                  <a:srgbClr val="0000FF"/>
                </a:solidFill>
                <a:latin typeface="Constantia" panose="02030602050306030303" pitchFamily="18" charset="0"/>
              </a:rPr>
              <a:t>етикет</a:t>
            </a:r>
            <a:r>
              <a:rPr lang="ru-RU" sz="4800" b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ru-RU" sz="4800" b="1" dirty="0" err="1">
                <a:solidFill>
                  <a:srgbClr val="0000FF"/>
                </a:solidFill>
                <a:latin typeface="Constantia" panose="02030602050306030303" pitchFamily="18" charset="0"/>
              </a:rPr>
              <a:t>відповідно</a:t>
            </a:r>
            <a:r>
              <a:rPr lang="ru-RU" sz="4800" b="1" dirty="0">
                <a:solidFill>
                  <a:srgbClr val="0000FF"/>
                </a:solidFill>
                <a:latin typeface="Constantia" panose="02030602050306030303" pitchFamily="18" charset="0"/>
              </a:rPr>
              <a:t> до </a:t>
            </a:r>
            <a:r>
              <a:rPr lang="ru-RU" sz="4800" b="1" dirty="0" err="1">
                <a:solidFill>
                  <a:srgbClr val="0000FF"/>
                </a:solidFill>
                <a:latin typeface="Constantia" panose="02030602050306030303" pitchFamily="18" charset="0"/>
              </a:rPr>
              <a:t>професійного</a:t>
            </a:r>
            <a:r>
              <a:rPr lang="ru-RU" sz="4800" b="1" dirty="0">
                <a:solidFill>
                  <a:srgbClr val="0000FF"/>
                </a:solidFill>
                <a:latin typeface="Constantia" panose="02030602050306030303" pitchFamily="18" charset="0"/>
              </a:rPr>
              <a:t> стандарту </a:t>
            </a:r>
          </a:p>
          <a:p>
            <a:r>
              <a:rPr lang="ru-RU" sz="4800" b="1" dirty="0">
                <a:solidFill>
                  <a:srgbClr val="0000FF"/>
                </a:solidFill>
                <a:latin typeface="Constantia" panose="02030602050306030303" pitchFamily="18" charset="0"/>
              </a:rPr>
              <a:t>«</a:t>
            </a:r>
            <a:r>
              <a:rPr lang="ru-RU" sz="4800" b="1" dirty="0" err="1">
                <a:solidFill>
                  <a:srgbClr val="0000FF"/>
                </a:solidFill>
                <a:latin typeface="Constantia" panose="02030602050306030303" pitchFamily="18" charset="0"/>
              </a:rPr>
              <a:t>Вихователь</a:t>
            </a:r>
            <a:r>
              <a:rPr lang="ru-RU" sz="4800" b="1" dirty="0">
                <a:solidFill>
                  <a:srgbClr val="0000FF"/>
                </a:solidFill>
                <a:latin typeface="Constantia" panose="02030602050306030303" pitchFamily="18" charset="0"/>
              </a:rPr>
              <a:t> закладу </a:t>
            </a:r>
            <a:r>
              <a:rPr lang="ru-RU" sz="4800" b="1" dirty="0" err="1">
                <a:solidFill>
                  <a:srgbClr val="0000FF"/>
                </a:solidFill>
                <a:latin typeface="Constantia" panose="02030602050306030303" pitchFamily="18" charset="0"/>
              </a:rPr>
              <a:t>дошкільної</a:t>
            </a:r>
            <a:r>
              <a:rPr lang="ru-RU" sz="4800" b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ru-RU" sz="4800" b="1" dirty="0" err="1">
                <a:solidFill>
                  <a:srgbClr val="0000FF"/>
                </a:solidFill>
                <a:latin typeface="Constantia" panose="02030602050306030303" pitchFamily="18" charset="0"/>
              </a:rPr>
              <a:t>освіти</a:t>
            </a:r>
            <a:r>
              <a:rPr lang="ru-RU" sz="4800" b="1" dirty="0">
                <a:solidFill>
                  <a:srgbClr val="0000FF"/>
                </a:solidFill>
                <a:latin typeface="Constantia" panose="02030602050306030303" pitchFamily="18" charset="0"/>
              </a:rPr>
              <a:t>»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86C2A-F92A-4DC0-BB1A-603AFCA25B36}"/>
              </a:ext>
            </a:extLst>
          </p:cNvPr>
          <p:cNvSpPr txBox="1"/>
          <p:nvPr/>
        </p:nvSpPr>
        <p:spPr>
          <a:xfrm>
            <a:off x="3645311" y="6098958"/>
            <a:ext cx="666851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00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Constantia" panose="02030602050306030303" pitchFamily="18" charset="0"/>
              </a:rPr>
              <a:t>консультант КУ «ЦПРПП ВМР» Лариса Бондарчук</a:t>
            </a:r>
            <a:endParaRPr lang="uk-UA" sz="2000" b="1" dirty="0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722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8D38539-16DA-449B-98A6-91EBD99EC9BF}"/>
              </a:ext>
            </a:extLst>
          </p:cNvPr>
          <p:cNvSpPr/>
          <p:nvPr/>
        </p:nvSpPr>
        <p:spPr>
          <a:xfrm>
            <a:off x="168676" y="124287"/>
            <a:ext cx="8975324" cy="3539430"/>
          </a:xfrm>
          <a:prstGeom prst="rect">
            <a:avLst/>
          </a:prstGeom>
          <a:solidFill>
            <a:srgbClr val="CCFFFF"/>
          </a:solidFill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Покликання педагога – </a:t>
            </a:r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всебічний гармонійний розвиток здібностей та можливостей вихованців, виховання порядного, відповідального, свідомого громадянина країни.</a:t>
            </a:r>
          </a:p>
          <a:p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Дотримання педагогами специфічних етичних норм та правил – необхідна засада повноцінного функціонування системи освіти</a:t>
            </a:r>
            <a:r>
              <a:rPr lang="uk-UA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C68A352-64B7-491C-A4A0-7C474734EECF}"/>
              </a:ext>
            </a:extLst>
          </p:cNvPr>
          <p:cNvSpPr/>
          <p:nvPr/>
        </p:nvSpPr>
        <p:spPr>
          <a:xfrm>
            <a:off x="3286125" y="4027702"/>
            <a:ext cx="8587666" cy="2492990"/>
          </a:xfrm>
          <a:prstGeom prst="rect">
            <a:avLst/>
          </a:prstGeom>
          <a:solidFill>
            <a:srgbClr val="CCFFFF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Професійний етикет вихователя </a:t>
            </a:r>
          </a:p>
          <a:p>
            <a:r>
              <a:rPr lang="uk-UA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такі якості:</a:t>
            </a:r>
          </a:p>
          <a:p>
            <a:r>
              <a:rPr lang="uk-UA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любов до дітей і професії, відданість своїй справі;</a:t>
            </a:r>
          </a:p>
          <a:p>
            <a:r>
              <a:rPr lang="uk-UA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мислення, увага та уява;</a:t>
            </a:r>
          </a:p>
          <a:p>
            <a:r>
              <a:rPr lang="uk-UA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стриманість, вимогливість, спостережливість;</a:t>
            </a:r>
          </a:p>
          <a:p>
            <a:r>
              <a:rPr lang="uk-UA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повага до людини, комунікативність, справедливість.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C4639C-F8F7-46BC-977F-BDB39F57C3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351" y="452761"/>
            <a:ext cx="2622367" cy="297623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1B32A5-91D2-45A0-82FA-8C77326798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09" y="3950563"/>
            <a:ext cx="2816596" cy="257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51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C3BC97-EA63-4204-AF04-CFBAFC7D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7" y="239697"/>
            <a:ext cx="8883385" cy="5801665"/>
          </a:xfrm>
          <a:solidFill>
            <a:srgbClr val="CCFFFF"/>
          </a:solidFill>
        </p:spPr>
        <p:txBody>
          <a:bodyPr>
            <a:normAutofit fontScale="92500" lnSpcReduction="10000"/>
          </a:bodyPr>
          <a:lstStyle/>
          <a:p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освіті</a:t>
            </a:r>
            <a:r>
              <a:rPr lang="ru-RU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принципах: морально-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етичному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формально-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організаційному</a:t>
            </a:r>
            <a:endParaRPr lang="ru-RU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Морально-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етичний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морального стану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в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ставленні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оточуючих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Формально-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організаційний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бачимо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прояві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поваги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доброзичливості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через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поведінкових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форм. </a:t>
            </a:r>
          </a:p>
          <a:p>
            <a:pPr marL="0" indent="0">
              <a:buNone/>
            </a:pP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повинен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етикетом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задля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нормального та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сучасній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освіті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одними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два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етикету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мовленнєвий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</a:t>
            </a:r>
            <a: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спрямовує</a:t>
            </a:r>
            <a:r>
              <a:rPr lang="ru-RU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у </a:t>
            </a:r>
            <a:r>
              <a:rPr lang="ru-RU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поводити</a:t>
            </a:r>
            <a:r>
              <a:rPr lang="ru-RU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сформованих</a:t>
            </a:r>
            <a:r>
              <a:rPr lang="ru-RU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моделей </a:t>
            </a:r>
            <a:r>
              <a:rPr lang="ru-RU" sz="2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</a:t>
            </a:r>
            <a:r>
              <a:rPr lang="ru-RU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</a:t>
            </a:r>
            <a:endParaRPr lang="ru-RU" sz="3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3CEF38-EA5A-44B0-A85A-E7861E7ED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653" y="3693804"/>
            <a:ext cx="2900335" cy="280919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26ECB7-D6F2-4784-9BAF-DE3D4E230E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4002" y="239697"/>
            <a:ext cx="2397637" cy="255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78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58A1136-121A-4D77-8078-53258D628424}"/>
              </a:ext>
            </a:extLst>
          </p:cNvPr>
          <p:cNvSpPr/>
          <p:nvPr/>
        </p:nvSpPr>
        <p:spPr>
          <a:xfrm>
            <a:off x="390617" y="497151"/>
            <a:ext cx="8753383" cy="4154984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етикет  </a:t>
            </a: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 собою правильне, ділове, доброзичливе, поводження педагога зі своїми колегами, вихованцями, з батьками дітей. Дотримання педагогічного етикету, педагогом, в сучасній освіті є головною складовою, адже, педагог всебічно допомагає розвивати здібності дітей, він є прикладом для наслідування, тому повинен бути обізнаним, компетентним професіоналом у своїй справі, із високим рівнем культури поведінки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C71FE9-F461-4529-98A6-9D9025BB8D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446338"/>
            <a:ext cx="2432343" cy="22127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BC5C35-D121-4406-917A-E8ED993F3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7309" y="4702948"/>
            <a:ext cx="2380288" cy="199303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5E474C-F0D6-418C-AD3B-DF7CF3EF7E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029" y="2870899"/>
            <a:ext cx="2888234" cy="221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72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C1212B-389F-4838-8626-ED03F73FA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8" y="355107"/>
            <a:ext cx="8927773" cy="6365289"/>
          </a:xfrm>
          <a:solidFill>
            <a:srgbClr val="CC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мовлення вихователя </a:t>
            </a:r>
            <a:r>
              <a:rPr lang="uk-UA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одним із вирішальних чинників у налагодженні ним соціальних, професійних контактів, засобом його самовираження за допомогою мови і мовлення, віддзеркалює ціннісні орієнтації, гармонію професійних знань, комунікативних і морально-психологічних можливостей, характеризує його вихованість, уміння висловлювати думки, дотримуватись етичних норм спілкування </a:t>
            </a:r>
          </a:p>
          <a:p>
            <a:pPr marL="0" indent="0">
              <a:buNone/>
            </a:pPr>
            <a:r>
              <a:rPr lang="uk-UA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мовлення вихователя </a:t>
            </a:r>
            <a:r>
              <a:rPr lang="uk-UA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не лише показником його професійних якостей, а й фактором, що впливає на його визнання у педагогічному світі. Педагоги, які не володіють мовленням на належному рівні, не можуть бути задоволеними собою, що негативно позначається на їхній поведінці, професійній діяльності, навіть приватному житті.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10F965-C6DE-4D8F-BCD6-67B5A59C04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5735" y="342811"/>
            <a:ext cx="2121762" cy="302882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8017C1-891E-466F-8199-1888076196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542" y="3235911"/>
            <a:ext cx="2565230" cy="231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01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01151E-614D-463F-BDE8-292C37F146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947" y="1487255"/>
            <a:ext cx="8596105" cy="38834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597AE9D-A382-480C-A423-0DE8067C7236}"/>
              </a:ext>
            </a:extLst>
          </p:cNvPr>
          <p:cNvSpPr/>
          <p:nvPr/>
        </p:nvSpPr>
        <p:spPr>
          <a:xfrm>
            <a:off x="408373" y="470517"/>
            <a:ext cx="8735627" cy="4893647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мусить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увійти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вільним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світлим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доброзичливим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поглядом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налаштованим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Загравання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і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менторський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тон,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недопустимі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Творча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ділова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динамічна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мети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обстановка в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потребуватиме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різноманітного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чистого,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емоційно-експресивного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віддзеркалює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духовний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словосполучення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фразеологічного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звороту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вмотивованим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вимовляти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відшліфованим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голосом.</a:t>
            </a:r>
          </a:p>
          <a:p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обране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використане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слово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привернути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необхідну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реакцію</a:t>
            </a: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884CBE-F82E-4444-8DA8-6452365DFB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86" y="140615"/>
            <a:ext cx="2780017" cy="28836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AEEB8E-C170-4957-82B3-AD3592989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610" y="3322681"/>
            <a:ext cx="3043387" cy="273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95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5EED9D-32AC-491A-B108-FA2578C81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213065"/>
            <a:ext cx="9105326" cy="5828298"/>
          </a:xfrm>
        </p:spPr>
        <p:txBody>
          <a:bodyPr>
            <a:noAutofit/>
          </a:bodyPr>
          <a:lstStyle/>
          <a:p>
            <a:r>
              <a:rPr lang="uk-UA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досягти взаєморозуміння з дітьми і їхніми батьками, він мусить уникати скептицизму, нестриманості, недовіри чи сумніву в позитивних якостях дітей, навіть якщо вони порушують дисципліну. Вихователь є однією із знакових, авторитетних фігур для батьків і їхніх дітей, його оцінки, прогностичні судження мають для них неабияке значення. Тому його слова повинні містити в собі і бачення позитивних якостей дитини, і оптимістичний сценарій її майбутнього. При цьому доречно мати на увазі, що неврози (неврастенія, істерія, психастенія), психічні травми (страх,         </a:t>
            </a:r>
            <a:r>
              <a:rPr lang="uk-UA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закомплексованість</a:t>
            </a:r>
            <a:r>
              <a:rPr lang="uk-UA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різноманітні синдроми),                 моральна втома і виснаженість дитини є результатом неосвіченості і низької етичної,                                    мовленнєвої культури вихователя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676934-FF76-4825-980C-FD752D4F50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4002" y="213065"/>
            <a:ext cx="2806498" cy="20196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072BDA-DE28-4F4A-BFEA-EE594BC229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30708" y="4385292"/>
            <a:ext cx="2589438" cy="201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53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DB28E-2F98-41AB-9B73-B89ADFF0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61" y="156238"/>
            <a:ext cx="11378542" cy="1320800"/>
          </a:xfrm>
          <a:solidFill>
            <a:srgbClr val="CCFFFF"/>
          </a:solidFill>
        </p:spPr>
        <p:txBody>
          <a:bodyPr>
            <a:noAutofit/>
          </a:bodyPr>
          <a:lstStyle/>
          <a:p>
            <a:pPr algn="ctr"/>
            <a:r>
              <a:rPr lang="uk-UA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Етика взаємин вихователя </a:t>
            </a:r>
            <a:br>
              <a:rPr lang="uk-UA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батьків вихованців </a:t>
            </a:r>
            <a:br>
              <a:rPr lang="uk-UA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D72451-FD24-4849-A283-FD1C91A85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38" y="1666892"/>
            <a:ext cx="7383590" cy="5034870"/>
          </a:xfrm>
          <a:solidFill>
            <a:srgbClr val="CCFFFF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1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 такі правила етикету при спілкуванні з батьками</a:t>
            </a:r>
          </a:p>
          <a:p>
            <a:r>
              <a:rPr lang="uk-UA" sz="1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примушувати! </a:t>
            </a:r>
          </a:p>
          <a:p>
            <a:pPr marL="0" indent="0">
              <a:buNone/>
            </a:pPr>
            <a:r>
              <a:rPr lang="uk-UA" sz="9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повинен пам'ятати, що фраза, яка містить зобов'язання якого-небудь роду, викликає протест. У процесі спілкування з батьками слід відмовитися від фраз типу "ви повинні", "вам необхідно", "вам потрібно".                                              Природною реакцією батьків на цю фразу можуть стати слова: "Нічого я вам не повинен. Моя дитина, як хочу, так і виховую!"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168CF9-E4C1-4F57-BDE5-585E6192A6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2866" y="2432721"/>
            <a:ext cx="3613941" cy="273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67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A7D64-4458-431E-850A-D2920780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83" y="121328"/>
            <a:ext cx="8596668" cy="1320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загрожувати!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E57A42A-D8A1-4FD9-A788-0FE0ED2C6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7890" y="1287262"/>
            <a:ext cx="9490229" cy="5237826"/>
          </a:xfrm>
          <a:solidFill>
            <a:srgbClr val="CCFFFF"/>
          </a:solidFill>
        </p:spPr>
        <p:txBody>
          <a:bodyPr>
            <a:noAutofit/>
          </a:bodyPr>
          <a:lstStyle/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Будь-яка загроза - це ознака слабкості. </a:t>
            </a:r>
          </a:p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 з боку педагога - це ще й ознака педагогічної неспроможності, некомпетентності. Загрози або ультиматум з боку педагога провокують конфлікт. "Якщо Ви не застосуєте заходи, то ...", "якщо поведінка Вашої дитини не виправиться, то ...", - подібні зауваження свідчать про невміння педагога аргументувати свою педагогічну позицію, про нерозуміння ситуації, про відсутність дипломатичних навичок спілкування з батьками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F75DD6-7308-4CB7-B70C-71BBAA063E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81" y="1287262"/>
            <a:ext cx="2394009" cy="214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FD15B-9497-4A98-B37E-B9D6EA2DB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63" y="156238"/>
            <a:ext cx="8596668" cy="1320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зобов'язувати!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AD2B1F8-DC61-4458-9FF1-00851B5B77B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"Ваш батьківський обов'язок зобов'язує ...", </a:t>
            </a:r>
          </a:p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"Ви як мати (батько) повинні ..." </a:t>
            </a:r>
          </a:p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ці ствердження найчастіше не сприймаються і не усвідомлюються батьками як значущі, внаслідок чого батьки вихованців абстрагуються від реальної педагогічної ситуації.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191683-9013-4802-B7CA-7EF165E390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45"/>
          <a:stretch/>
        </p:blipFill>
        <p:spPr>
          <a:xfrm rot="443344" flipH="1">
            <a:off x="8945526" y="156237"/>
            <a:ext cx="2870651" cy="31462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3376D8-1F09-483A-91B3-C06A4B2CB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37030">
            <a:off x="9274002" y="4310679"/>
            <a:ext cx="2610033" cy="22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12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3705A7B-BAE8-4F89-A254-FC5BA3F663D7}"/>
              </a:ext>
            </a:extLst>
          </p:cNvPr>
          <p:cNvSpPr/>
          <p:nvPr/>
        </p:nvSpPr>
        <p:spPr>
          <a:xfrm>
            <a:off x="5906609" y="256012"/>
            <a:ext cx="6096000" cy="3231654"/>
          </a:xfrm>
          <a:prstGeom prst="rect">
            <a:avLst/>
          </a:prstGeom>
          <a:solidFill>
            <a:srgbClr val="CCFFFF"/>
          </a:solidFill>
        </p:spPr>
        <p:txBody>
          <a:bodyPr>
            <a:spAutoFit/>
          </a:bodyPr>
          <a:lstStyle/>
          <a:p>
            <a:r>
              <a:rPr lang="uk-UA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повчати! </a:t>
            </a:r>
          </a:p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повинен пам'ятати про те, що немає нічого гіршого, ніж нав'язувати свою власну точку зору співрозмовнику </a:t>
            </a:r>
          </a:p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("якби Ви послухали мене, то ...", </a:t>
            </a:r>
          </a:p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"якби Ви пішли за прикладом ...")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AA6D20A-2E23-4B3B-BD43-C3FF9493265D}"/>
              </a:ext>
            </a:extLst>
          </p:cNvPr>
          <p:cNvSpPr/>
          <p:nvPr/>
        </p:nvSpPr>
        <p:spPr>
          <a:xfrm>
            <a:off x="411332" y="3924332"/>
            <a:ext cx="6977848" cy="2677656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підказувати рішення!</a:t>
            </a:r>
          </a:p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не повинен "повчати життю" батьків. "На Вашому місці я б ..." - ця і подібні їй фрази не стимулюють процес спілкування, оскільки вимовляються найчастіше з відтінком переваги і </a:t>
            </a:r>
            <a:r>
              <a:rPr lang="uk-UA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притисняють</a:t>
            </a: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самолюбство батьків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71C53B-1102-48EA-BC30-A9DE29C8D5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91941">
            <a:off x="7769796" y="3773838"/>
            <a:ext cx="2498463" cy="26776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AD51A3-7461-4B69-A3A3-5C389C24C0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04642">
            <a:off x="1164340" y="693267"/>
            <a:ext cx="3272115" cy="24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4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9C0CF902-B8C2-44DA-B27B-2FA6B8BBA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845" y="291894"/>
            <a:ext cx="3725350" cy="24756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46D497-797B-4328-801D-DA94D2150B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45" y="2767526"/>
            <a:ext cx="8936572" cy="1124195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8D95344-2CA3-407D-BB1E-0ACE4474C41A}"/>
              </a:ext>
            </a:extLst>
          </p:cNvPr>
          <p:cNvSpPr/>
          <p:nvPr/>
        </p:nvSpPr>
        <p:spPr>
          <a:xfrm>
            <a:off x="177553" y="302243"/>
            <a:ext cx="7412855" cy="1446550"/>
          </a:xfrm>
          <a:prstGeom prst="rect">
            <a:avLst/>
          </a:prstGeom>
          <a:solidFill>
            <a:srgbClr val="CCFFFF"/>
          </a:solidFill>
          <a:ln w="38100">
            <a:solidFill>
              <a:srgbClr val="0000FF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4 Професійного стандарту вихователя ЗДО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D675DCE-A495-481F-AF4C-3C29F4D1776D}"/>
              </a:ext>
            </a:extLst>
          </p:cNvPr>
          <p:cNvSpPr/>
          <p:nvPr/>
        </p:nvSpPr>
        <p:spPr>
          <a:xfrm>
            <a:off x="435009" y="2404578"/>
            <a:ext cx="9339308" cy="3785652"/>
          </a:xfrm>
          <a:prstGeom prst="rect">
            <a:avLst/>
          </a:prstGeom>
          <a:solidFill>
            <a:srgbClr val="CCFFFF"/>
          </a:solidFill>
          <a:ln w="5715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uk-UA" sz="4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компетентності вихователя закладу дошкільної освіти: громадянська, соціальна, культурна, лідерська, підприємницька, етична</a:t>
            </a:r>
          </a:p>
        </p:txBody>
      </p:sp>
    </p:spTree>
    <p:extLst>
      <p:ext uri="{BB962C8B-B14F-4D97-AF65-F5344CB8AC3E}">
        <p14:creationId xmlns:p14="http://schemas.microsoft.com/office/powerpoint/2010/main" val="2828048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BBD59B0-ADE2-43FE-A3BC-13D79C0831EE}"/>
              </a:ext>
            </a:extLst>
          </p:cNvPr>
          <p:cNvSpPr/>
          <p:nvPr/>
        </p:nvSpPr>
        <p:spPr>
          <a:xfrm>
            <a:off x="221942" y="213065"/>
            <a:ext cx="8922058" cy="606319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виносити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суджень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Висловлювання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педагога типу "Вам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</a:p>
          <a:p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"Ви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</a:p>
          <a:p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"Ви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мало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приділяєте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наштовхуються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опір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протест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endParaRPr lang="ru-RU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ставити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діагноз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"Ваша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нервова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Вам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звернутись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психолога" -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фраза педагога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неодмінно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насторожить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налаштує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endParaRPr lang="ru-RU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DC399B-CCCD-4A1D-B426-E5C0F43C65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089" y="1375286"/>
            <a:ext cx="3376474" cy="38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69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1DBAC83-82B5-4402-8111-38B691F9466E}"/>
              </a:ext>
            </a:extLst>
          </p:cNvPr>
          <p:cNvSpPr/>
          <p:nvPr/>
        </p:nvSpPr>
        <p:spPr>
          <a:xfrm>
            <a:off x="124286" y="204187"/>
            <a:ext cx="11336785" cy="5570756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етичними вимогами до вихователя є:</a:t>
            </a:r>
          </a:p>
          <a:p>
            <a:endParaRPr lang="uk-UA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Вихователі постійно виховують в дітей інтерес до знань, відповідальне ставлення до навчання та інших обов’язків.</a:t>
            </a:r>
          </a:p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Вихователі виявляють максимум уваги один до одного, уникають зауважень, які можуть негативно вплинути на самопочуття колег, виявляють чесність, принциповість і вимогливість один до одного.</a:t>
            </a:r>
          </a:p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Вихователі прагнуть підвищити авторитет один одного, не обговорюють з дітьми своїх колег і керівництва ЗДО, не розголошують педагогічні таємниці.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76FF38-2E6E-441F-8280-FE957DBFAF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1206">
            <a:off x="9534617" y="335918"/>
            <a:ext cx="2379216" cy="19714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A05DA9-F5D0-4940-9435-8937CB2BDF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3541">
            <a:off x="9401451" y="4925497"/>
            <a:ext cx="2512381" cy="17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28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D38BA-870C-4108-9B8B-DE1D15E6F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6238"/>
            <a:ext cx="12029243" cy="1423987"/>
          </a:xfrm>
          <a:solidFill>
            <a:srgbClr val="CCFFFF"/>
          </a:solidFill>
        </p:spPr>
        <p:txBody>
          <a:bodyPr>
            <a:noAutofit/>
          </a:bodyPr>
          <a:lstStyle/>
          <a:p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етичними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вимогами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є:</a:t>
            </a:r>
            <a:b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8C5CB95-639C-4BA3-8F88-0DD1DD982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4" y="1580225"/>
            <a:ext cx="8705831" cy="4319094"/>
          </a:xfrm>
          <a:solidFill>
            <a:srgbClr val="CCFFFF"/>
          </a:solidFill>
        </p:spPr>
        <p:txBody>
          <a:bodyPr>
            <a:normAutofit lnSpcReduction="10000"/>
          </a:bodyPr>
          <a:lstStyle/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Вихователі, спілкуючись з дітьми та їхніми батьками, не порушують етики стосунків, уникають фамільярності.</a:t>
            </a:r>
          </a:p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Вихователі не кричать на дітей, не принижують людську гідність, уважні до їхніх інтересів.</a:t>
            </a:r>
          </a:p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	Вихователі вимогливі та справедливі, відкрито обговорюють вчинки дітей, обов’язково мотивують зауваження, покарання, оцінки, завжди виконують обіцяне.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BA697D-EB9D-4F87-9C58-7EECDBF5B9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643" y="941589"/>
            <a:ext cx="3469134" cy="16595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996C70-34BB-4A3C-B1DC-3D4EF67E2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472" y="4788152"/>
            <a:ext cx="2376616" cy="19086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E78FAC-359C-4D95-B231-D5DE16FEF4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058" y="2719508"/>
            <a:ext cx="2469094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14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B6DB407-ACDE-4C0D-8908-ABEEA7B4F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594" y="1574664"/>
            <a:ext cx="8596668" cy="3880773"/>
          </a:xfrm>
          <a:solidFill>
            <a:srgbClr val="CCFFFF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uk-UA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1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 повинен займатися духовним, психічним, фізичним розвитком малюка. Робота вихователем в дитячому саду є однією з найвідповідальніших і важливих в сучасному світі. </a:t>
            </a:r>
          </a:p>
          <a:p>
            <a:pPr marL="0" indent="0">
              <a:buNone/>
            </a:pPr>
            <a:r>
              <a:rPr lang="uk-UA" sz="11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Особливого значення для педагога набувають професійна гнучкість, </a:t>
            </a:r>
          </a:p>
          <a:p>
            <a:pPr marL="0" indent="0">
              <a:buNone/>
            </a:pPr>
            <a:r>
              <a:rPr lang="uk-UA" sz="11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адаптуватися до соціальних змін, </a:t>
            </a:r>
          </a:p>
          <a:p>
            <a:pPr marL="0" indent="0">
              <a:buNone/>
            </a:pPr>
            <a:r>
              <a:rPr lang="uk-UA" sz="11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 до успішного вирішення професійних завдань в нових умовах.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CF40D0B-8A94-4368-94C3-C19B458DD4C8}"/>
              </a:ext>
            </a:extLst>
          </p:cNvPr>
          <p:cNvSpPr/>
          <p:nvPr/>
        </p:nvSpPr>
        <p:spPr>
          <a:xfrm>
            <a:off x="295594" y="230820"/>
            <a:ext cx="11600812" cy="1323439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гнучким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професійним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3860A5-DCAB-4144-A6C0-A8D94C9140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355" y="1204466"/>
            <a:ext cx="2597121" cy="23105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01184F-A3C6-4CD7-B146-F6587EA779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104" y="3835153"/>
            <a:ext cx="2597121" cy="261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72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07722C8-99C2-49FF-A599-A69A346FE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158" y="3555699"/>
            <a:ext cx="7977862" cy="2961934"/>
          </a:xfrm>
          <a:solidFill>
            <a:srgbClr val="CCFFFF"/>
          </a:solidFill>
        </p:spPr>
        <p:txBody>
          <a:bodyPr/>
          <a:lstStyle/>
          <a:p>
            <a:r>
              <a:rPr lang="ru-RU" dirty="0"/>
              <a:t>•	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губитися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екстремальних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шарм і особисту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чарівність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почуттям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гумору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життєву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мудрість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67EF7A1-3C16-49CC-8B5F-9EBC6970BBC9}"/>
              </a:ext>
            </a:extLst>
          </p:cNvPr>
          <p:cNvSpPr/>
          <p:nvPr/>
        </p:nvSpPr>
        <p:spPr>
          <a:xfrm>
            <a:off x="677334" y="241354"/>
            <a:ext cx="10798469" cy="769441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ОСОБИСТІСНІ ЯКОСТІ ВИХОВАТЕЛЯ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ED1CF6-FDE4-4551-80B9-216083C23C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020" y="1054396"/>
            <a:ext cx="3093260" cy="30665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CF29B0-B514-4B05-8BF6-E694BBC6D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28" y="1018876"/>
            <a:ext cx="3364637" cy="228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39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E6947-012A-48A3-8972-3EBD879C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13" y="245615"/>
            <a:ext cx="11369665" cy="651030"/>
          </a:xfrm>
          <a:solidFill>
            <a:srgbClr val="CCFFFF"/>
          </a:solidFill>
        </p:spPr>
        <p:txBody>
          <a:bodyPr>
            <a:noAutofit/>
          </a:bodyPr>
          <a:lstStyle/>
          <a:p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імідж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E675F8-6B2A-425B-9605-72718A68C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178" y="3252187"/>
            <a:ext cx="8052047" cy="3542191"/>
          </a:xfrm>
          <a:solidFill>
            <a:srgbClr val="CCFFFF"/>
          </a:solidFill>
        </p:spPr>
        <p:txBody>
          <a:bodyPr>
            <a:normAutofit lnSpcReduction="10000"/>
          </a:bodyPr>
          <a:lstStyle/>
          <a:p>
            <a:r>
              <a:rPr lang="ru-RU" dirty="0"/>
              <a:t>•	</a:t>
            </a:r>
            <a:r>
              <a:rPr lang="ru-RU" sz="4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візуальна</a:t>
            </a:r>
            <a:r>
              <a:rPr lang="ru-RU" sz="4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привабливість</a:t>
            </a:r>
            <a:r>
              <a:rPr lang="ru-RU" sz="4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4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вербальна</a:t>
            </a:r>
            <a:r>
              <a:rPr lang="ru-RU" sz="4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4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4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невербальна</a:t>
            </a:r>
            <a:r>
              <a:rPr lang="ru-RU" sz="4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4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4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манери</a:t>
            </a:r>
            <a:r>
              <a:rPr lang="ru-RU" sz="4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</a:t>
            </a:r>
            <a:r>
              <a:rPr lang="ru-RU" sz="4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4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4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чарівність</a:t>
            </a:r>
            <a:r>
              <a:rPr lang="ru-RU" sz="4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D4E9CC-45B9-44AF-87E0-B309BCB1F2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7152" y="896645"/>
            <a:ext cx="3397281" cy="25513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A5DA59-C901-4D04-A670-FF053FF695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52" y="985011"/>
            <a:ext cx="3240984" cy="279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78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9374FDE-0676-4F0F-8CA3-D44ECA49EB36}"/>
              </a:ext>
            </a:extLst>
          </p:cNvPr>
          <p:cNvSpPr/>
          <p:nvPr/>
        </p:nvSpPr>
        <p:spPr>
          <a:xfrm>
            <a:off x="142043" y="204186"/>
            <a:ext cx="11807301" cy="643253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закладах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десятиліть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                 для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/>
              <a:t>	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Волосся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повинне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чистим,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довге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волосся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акуратно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укладеним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зібраним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пучок.</a:t>
            </a:r>
          </a:p>
          <a:p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Макіяж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бути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стриманим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 startAt="3"/>
            </a:pP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приділяється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рукам. </a:t>
            </a:r>
          </a:p>
          <a:p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Нігті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чистими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доглянутими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манікюр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стриманих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тонах.</a:t>
            </a:r>
          </a:p>
          <a:p>
            <a:pPr marL="514350" indent="-514350">
              <a:buAutoNum type="arabicPeriod" startAt="4"/>
            </a:pP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Взуття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правилам з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класичної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Ходіння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шльопанцях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допускаються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взуття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високих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підборах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7B1DA0-C16F-4537-B3EC-C6428DBDD3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2069" y="4757052"/>
            <a:ext cx="1100831" cy="8907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20D237-FEC2-49CD-A1D9-3F9196827A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494" y="906546"/>
            <a:ext cx="3187982" cy="21309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A834A3-79FF-472E-976C-ADECFF29BD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48" b="-2007"/>
          <a:stretch/>
        </p:blipFill>
        <p:spPr>
          <a:xfrm>
            <a:off x="10946167" y="3358098"/>
            <a:ext cx="804203" cy="19701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63919F-F21A-4C93-B00E-8371C3D29C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0642" y="4201385"/>
            <a:ext cx="443884" cy="6357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689137-4BDD-4171-B335-3EC30C6BB4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206" y="3152171"/>
            <a:ext cx="438950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03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7CC39-05A5-411A-B8AC-F71C030C8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2349"/>
            <a:ext cx="10615226" cy="1023892"/>
          </a:xfrm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для вихователя</a:t>
            </a:r>
            <a:r>
              <a:rPr lang="uk-UA" sz="400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6F6055-5F8C-4799-A8A7-B8F111B13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87" y="896591"/>
            <a:ext cx="9052060" cy="5064818"/>
          </a:xfrm>
        </p:spPr>
        <p:txBody>
          <a:bodyPr>
            <a:normAutofit fontScale="25000" lnSpcReduction="20000"/>
          </a:bodyPr>
          <a:lstStyle/>
          <a:p>
            <a:r>
              <a:rPr lang="uk-UA" sz="11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Не допускається використання нудотних запахів парфумерії.</a:t>
            </a:r>
          </a:p>
          <a:p>
            <a:r>
              <a:rPr lang="uk-UA" sz="11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	Короткі спідниці, спортивні штани, </a:t>
            </a:r>
            <a:r>
              <a:rPr lang="uk-UA" sz="11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легінси</a:t>
            </a:r>
            <a:r>
              <a:rPr lang="uk-UA" sz="11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1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джегінси</a:t>
            </a:r>
            <a:r>
              <a:rPr lang="uk-UA" sz="11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рвані джинси, шорти, </a:t>
            </a:r>
            <a:r>
              <a:rPr lang="uk-UA" sz="11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світшоти</a:t>
            </a:r>
            <a:r>
              <a:rPr lang="uk-UA" sz="11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худі, футболки – виглядають на вихователі занадто зухвало.</a:t>
            </a:r>
          </a:p>
          <a:p>
            <a:r>
              <a:rPr lang="uk-UA" sz="11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	У молодших групах в цілях безпеки не допускається довга біжутерія, кільця з камінням.</a:t>
            </a:r>
          </a:p>
          <a:p>
            <a:r>
              <a:rPr lang="uk-UA" sz="11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	Спортивний одяг використовується вихователями тільки під час проведення занять з фізичної культури та ранкової гімнастики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06ECBE-D074-446E-A5F2-AE211A412C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5334" y="97987"/>
            <a:ext cx="1792379" cy="25605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494E0B-0527-4BEB-8CD4-8BB1B8AB4F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079" y="1401438"/>
            <a:ext cx="2418140" cy="23166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DD82AA-09DD-4277-A872-B2DFAF2B48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5800" y="4038823"/>
            <a:ext cx="1869306" cy="267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89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5A4B9A9-04B1-4365-B91E-23C3BA9250CE}"/>
              </a:ext>
            </a:extLst>
          </p:cNvPr>
          <p:cNvSpPr/>
          <p:nvPr/>
        </p:nvSpPr>
        <p:spPr>
          <a:xfrm>
            <a:off x="177553" y="239697"/>
            <a:ext cx="8966447" cy="5693866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 одягу зустрічають, а по розуму проводжають».</a:t>
            </a:r>
          </a:p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 народі на це прислів'я маса сучасних, перевірених уточнень:  «За одягом зустрічають, по ній і на роботу приймають» та інші.</a:t>
            </a:r>
          </a:p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Одяг здавна є візитною карткою людини. </a:t>
            </a:r>
          </a:p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тому як  одягнута людина можна багато що про нього зрозуміти. </a:t>
            </a:r>
          </a:p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 зараз може уявити собі різну картинку щодо одягу педагога: його характер, поведінка, охайність…але не менш важливим критерієм сприйняття дітьми вихователя  є  його зовнішній вигляд,</a:t>
            </a:r>
          </a:p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саме одяг або сучасною мовою «</a:t>
            </a:r>
            <a:r>
              <a:rPr lang="uk-UA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дрес</a:t>
            </a: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07879D-DC4F-4992-B33F-9A45994F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4012" y="275208"/>
            <a:ext cx="1605227" cy="362489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5C74D0-DE8D-4458-B4D1-EF1CF8C924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484" y="3937246"/>
            <a:ext cx="3247595" cy="26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37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B11CF4F-917D-4CF4-BCB9-B6E5B83224A7}"/>
              </a:ext>
            </a:extLst>
          </p:cNvPr>
          <p:cNvSpPr/>
          <p:nvPr/>
        </p:nvSpPr>
        <p:spPr>
          <a:xfrm>
            <a:off x="1756669" y="273727"/>
            <a:ext cx="7563775" cy="5262979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повинен бути взірцем стилю та гарного смаку, прикладом для своїх вихованців в усьому. </a:t>
            </a:r>
          </a:p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Охайний зовнішній вигляд та правильно підібраний гардероб-складає імідж педагога, який в певній мірі є обличчям закладу, в якому він працює.</a:t>
            </a:r>
          </a:p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деяких авторитетних закладах, навіть, є певний обов’язковий </a:t>
            </a:r>
            <a:r>
              <a:rPr lang="uk-UA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дрес</a:t>
            </a: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 для педагогів. Найліпшим вважається діловий костюм, який можливо доповнити різними прикрасами.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48FB78-F254-4EA2-A041-057FCCA458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923" y="273727"/>
            <a:ext cx="1446114" cy="1821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B73DDD-ACD8-4CBB-B9BA-1D32AD83C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984" y="324036"/>
            <a:ext cx="2531246" cy="3542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692E468-AAEB-412A-983A-0A5D61AA8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2984">
            <a:off x="8793995" y="3770210"/>
            <a:ext cx="3092536" cy="28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05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0BAD7-B43E-4B6D-86A6-D9BA8175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62" y="156238"/>
            <a:ext cx="11760281" cy="1320800"/>
          </a:xfrm>
        </p:spPr>
        <p:txBody>
          <a:bodyPr>
            <a:normAutofit fontScale="90000"/>
          </a:bodyPr>
          <a:lstStyle/>
          <a:p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стандарту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-1.9. 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допуску до </a:t>
            </a:r>
            <a:r>
              <a:rPr lang="ru-RU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професією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767D736-6845-421B-9E1E-1E17C857E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57" y="1334966"/>
            <a:ext cx="10517408" cy="3831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посаду вихователя закладу дошкільної освіти приймаються особи, які: </a:t>
            </a:r>
          </a:p>
          <a:p>
            <a:r>
              <a:rPr lang="uk-UA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uk-UA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 вищу (фахову </a:t>
            </a:r>
            <a:r>
              <a:rPr lang="uk-UA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передвищу</a:t>
            </a:r>
            <a:r>
              <a:rPr lang="uk-UA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педагогічну освіту та 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професійну кваліфікацію педагогічного працівника; </a:t>
            </a:r>
          </a:p>
          <a:p>
            <a:r>
              <a:rPr lang="uk-UA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 вільно володіють державною мовою (для громадян України) </a:t>
            </a:r>
          </a:p>
          <a:p>
            <a:pPr marL="0" indent="0">
              <a:buNone/>
            </a:pPr>
            <a:r>
              <a:rPr lang="uk-UA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володіють державною мовою в обсязі, достатньому для спілкування, ведення ділової документації та виконання професійних обов’язків (для іноземців та осіб без громадянства); </a:t>
            </a:r>
          </a:p>
          <a:p>
            <a:r>
              <a:rPr lang="uk-UA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	мають моральні якості, які дозволяють виконувати професійні обов’язки (відповідно до частини другої статті 54 Закону України «Про освіту»)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45ADE9-5AE0-4D2A-8D6B-8F082E10B0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058" y="1771094"/>
            <a:ext cx="2106997" cy="23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79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76AC7359-CDFD-47B5-AB04-45AB8428A37B}"/>
              </a:ext>
            </a:extLst>
          </p:cNvPr>
          <p:cNvSpPr/>
          <p:nvPr/>
        </p:nvSpPr>
        <p:spPr>
          <a:xfrm>
            <a:off x="426128" y="795300"/>
            <a:ext cx="8140824" cy="397031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вважається правильним одягати педагогу обтягуючи джинси, костюми строкатих                        і яскравих кольорів та одежу яка не має певної форми. </a:t>
            </a:r>
          </a:p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 ж так? </a:t>
            </a:r>
          </a:p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 на це питання криється в тому, що яскраві кольори відвертають увагу, а одяг, який не має чіткої форми, викликає відчуття неохайності педагога.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A7A182-3D9E-47B0-B8FC-6246F36B8B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0282" y="795300"/>
            <a:ext cx="1260629" cy="26337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AD40A0-26C8-4308-AAFD-7FACD144A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0019" y="886664"/>
            <a:ext cx="1527196" cy="278209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948B37-E3D1-445B-BA48-14BD4521A1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8430" y="3546374"/>
            <a:ext cx="1802167" cy="310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7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B7E8266-DC88-4CB8-A2AE-57C709F11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20" y="150921"/>
            <a:ext cx="9123082" cy="5890442"/>
          </a:xfrm>
          <a:solidFill>
            <a:srgbClr val="CC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 вдале сусідство кольорів у вбранні педагога це-світлий верх і темний низ. </a:t>
            </a:r>
          </a:p>
          <a:p>
            <a:pPr marL="0" indent="0">
              <a:buNone/>
            </a:pP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дуже давня і перевірена часом класика вбрання для людей даної спеціальності.</a:t>
            </a:r>
          </a:p>
          <a:p>
            <a:pPr marL="0" indent="0">
              <a:buNone/>
            </a:pP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Скажімо: «Класика, вчительського жанру» або стовідсотковий варіант правильного вчительського стилю і </a:t>
            </a:r>
            <a:r>
              <a:rPr lang="uk-UA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дрес</a:t>
            </a: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-коду. </a:t>
            </a:r>
          </a:p>
          <a:p>
            <a:pPr marL="0" indent="0">
              <a:buNone/>
            </a:pP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ж ви все-таки вибрали яскравий верх, наприклад, цвітаста блузка, то обов’язково треба одягнути зверху піджак.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CE0DD2-3B59-482D-8E74-BCB7B72609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3932" y="125094"/>
            <a:ext cx="1607148" cy="1844892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FA12F82-DA9D-4A17-953C-A7566B67E9A0}"/>
              </a:ext>
            </a:extLst>
          </p:cNvPr>
          <p:cNvSpPr/>
          <p:nvPr/>
        </p:nvSpPr>
        <p:spPr>
          <a:xfrm>
            <a:off x="266330" y="4994988"/>
            <a:ext cx="7368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Кольорова гамма, яка найбільше пасує людині цієї професії це такі кольори: білий, синій, сірий, чорний. Також пасуватимуть коричневі, зелений і бежевий кольори.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FC7224-CB43-4031-8899-0561D2B5C9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961" y="4542825"/>
            <a:ext cx="1937923" cy="216425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B36B67-67D2-45B4-9187-3B1AD4B5F9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0469" y="2868294"/>
            <a:ext cx="1545677" cy="21642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B9E18D-DCAD-447F-9C7D-A42807D0A2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3208" y="1089412"/>
            <a:ext cx="1545676" cy="34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77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1FE71-FAC0-495B-BFBF-F4721E86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97" y="162648"/>
            <a:ext cx="11301272" cy="1307977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r>
              <a:rPr lang="uk-UA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 має бути сучасний педагог і його зовнішній вигляд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B45913-FB80-4715-8596-BF31FC5A6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7" y="1669003"/>
            <a:ext cx="9034305" cy="4937572"/>
          </a:xfrm>
          <a:solidFill>
            <a:srgbClr val="CCFFFF"/>
          </a:solidFill>
        </p:spPr>
        <p:txBody>
          <a:bodyPr>
            <a:normAutofit fontScale="77500" lnSpcReduction="20000"/>
          </a:bodyPr>
          <a:lstStyle/>
          <a:p>
            <a:r>
              <a:rPr lang="uk-UA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Охайний зовнішній вигляд.</a:t>
            </a:r>
          </a:p>
          <a:p>
            <a:r>
              <a:rPr lang="uk-UA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Одяг не яскравих, а приємних і спокійних кольорів і відтінків.</a:t>
            </a:r>
          </a:p>
          <a:p>
            <a:r>
              <a:rPr lang="uk-UA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Фасони костюмів ділові та строгі.</a:t>
            </a:r>
          </a:p>
          <a:p>
            <a:r>
              <a:rPr lang="uk-UA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Взуття на невисоких підборах.</a:t>
            </a:r>
          </a:p>
          <a:p>
            <a:r>
              <a:rPr lang="uk-UA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Сумка середніх розмірів, акуратна, але зручна та стильна.</a:t>
            </a:r>
          </a:p>
          <a:p>
            <a:r>
              <a:rPr lang="uk-UA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Статусний аксесуар педагога - це годинник, він допомагає орієнтуватися в часі і має бути, якщо він стильний, на шкіряному ремінці.</a:t>
            </a:r>
          </a:p>
          <a:p>
            <a:r>
              <a:rPr lang="uk-UA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Прикраси повинні бути маленькими, бажано перламутрового кольору, з дорогоцінними </a:t>
            </a:r>
          </a:p>
          <a:p>
            <a:r>
              <a:rPr lang="uk-UA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3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напівдорогоцінними</a:t>
            </a:r>
            <a:r>
              <a:rPr lang="uk-UA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камінцями.</a:t>
            </a:r>
          </a:p>
          <a:p>
            <a:endParaRPr lang="uk-UA" dirty="0">
              <a:solidFill>
                <a:srgbClr val="0000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4B8EF2-CF38-4B53-9A9D-4516B43385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4783" y="2172676"/>
            <a:ext cx="1506288" cy="40408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4E978C-AEFA-44C4-9415-A76D09A1E2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5975" y="4633296"/>
            <a:ext cx="2014162" cy="22247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485960-D7E3-4673-9FAC-89971489A7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847" y="5480289"/>
            <a:ext cx="1574026" cy="14665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AF6BA4-8F12-465F-BEC5-A9C86D431D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7681" y="1322773"/>
            <a:ext cx="2095131" cy="247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81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0E295E6-E83A-47B5-A6D4-6E7FE48EEAB5}"/>
              </a:ext>
            </a:extLst>
          </p:cNvPr>
          <p:cNvSpPr/>
          <p:nvPr/>
        </p:nvSpPr>
        <p:spPr>
          <a:xfrm>
            <a:off x="275207" y="341790"/>
            <a:ext cx="6383045" cy="397031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Звісно, час іде, все змінюється, але класика залишається незмінною. Якщо педагог дотримується усіх вищезгаданих правил, які є загальноприйнятими і випробовувані часом, його сміливо можна назвати стильним, сучасним і водночас класичним. Саме таким має бути сучасний педагог і його </a:t>
            </a:r>
            <a:r>
              <a:rPr lang="uk-UA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дрес</a:t>
            </a: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AF66E1-8A2F-4C90-9B9A-66ED3EB2B3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5324" y="324874"/>
            <a:ext cx="2705414" cy="47539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D46420-E57F-44AC-BE2F-D4352BC2D9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1282"/>
            <a:ext cx="3835153" cy="27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83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474D8-99A9-4DC5-8A33-93550B49E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605D2B-12AB-4147-87E5-E0B77CC77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6" y="1731146"/>
            <a:ext cx="10342485" cy="4403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Як вихователю стати для дитини найкращим другом</a:t>
            </a:r>
          </a:p>
          <a:p>
            <a:pPr marL="0" indent="0">
              <a:buNone/>
            </a:pPr>
            <a:r>
              <a:rPr lang="uk-UA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Всеосвіта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https://vseosvita.ua › news;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МОН України від 20.12.2022 № 1/15511-22 «Про методичні рекомендації щодо впровадження професійного стандарту «Вихователь закладу дошкільної освіти»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3.Наказ Мінекономіки України від 19.10.2021 №755-21 «Про затвердження професійного стандарту "Вихователь закладу дошкільної освіти»</a:t>
            </a:r>
          </a:p>
          <a:p>
            <a:pPr marL="0" indent="0">
              <a:buNone/>
            </a:pP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Етична поведінка вихователя - Етика сьогодні 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etica.in.ua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http://www.etica.in.ua ›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etich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Професійний </a:t>
            </a:r>
            <a:r>
              <a:rPr lang="uk-UA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дрес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 вихователя 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koshachek.com https://jak.koshachek.com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 має бути </a:t>
            </a:r>
            <a:r>
              <a:rPr lang="uk-UA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дрес</a:t>
            </a:r>
            <a:r>
              <a:rPr lang="uk-UA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 сучасного педагога? Естетика у сучасному світі 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http://estetica.etica.in.ua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3673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3BE0B1-54FE-4D88-A019-B8B03B06C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06" y="159799"/>
            <a:ext cx="10795246" cy="65872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16A0A2-BF51-42E5-B70E-FA4E212EA0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7888">
            <a:off x="911043" y="267920"/>
            <a:ext cx="9364268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6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53DAD3A4-2EE7-4408-875C-3615A2F44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43" y="166456"/>
            <a:ext cx="9099611" cy="6525087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F78E2D4-37C4-41F2-AC0B-22F1EF1CC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52" y="166456"/>
            <a:ext cx="11556096" cy="1806113"/>
          </a:xfrm>
          <a:solidFill>
            <a:srgbClr val="CCFFFF"/>
          </a:solidFill>
          <a:ln w="38100">
            <a:solidFill>
              <a:srgbClr val="00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пункт  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ЗК.03 </a:t>
            </a:r>
            <a:r>
              <a:rPr lang="uk-UA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(культурна компетентність)</a:t>
            </a:r>
            <a:br>
              <a:rPr lang="uk-UA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Місце для вмісту 2">
            <a:extLst>
              <a:ext uri="{FF2B5EF4-FFF2-40B4-BE49-F238E27FC236}">
                <a16:creationId xmlns:a16="http://schemas.microsoft.com/office/drawing/2014/main" id="{2CB79208-55AE-4935-A8A7-D806CE564D2B}"/>
              </a:ext>
            </a:extLst>
          </p:cNvPr>
          <p:cNvSpPr txBox="1">
            <a:spLocks/>
          </p:cNvSpPr>
          <p:nvPr/>
        </p:nvSpPr>
        <p:spPr>
          <a:xfrm>
            <a:off x="1766656" y="1972569"/>
            <a:ext cx="6649375" cy="4525885"/>
          </a:xfrm>
          <a:prstGeom prst="rect">
            <a:avLst/>
          </a:prstGeom>
          <a:solidFill>
            <a:srgbClr val="CCFFFF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вихователь  здатен виявляти повагу та цінувати українську національну культуру, поважати багатоманітність і мультикультурність у суспільстві; </a:t>
            </a:r>
          </a:p>
          <a:p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здатен до вираження національної культурної ідентичності, творчого самовираження </a:t>
            </a:r>
          </a:p>
          <a:p>
            <a:pPr marL="0" indent="0">
              <a:buFont typeface="Wingdings 3" charset="2"/>
              <a:buNone/>
            </a:pP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877A31-2514-4FF2-B2A6-624BE5A620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6877" y="798990"/>
            <a:ext cx="2061948" cy="28213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B2E5B6-38B5-474F-9357-AB02B1E257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578" y="4252884"/>
            <a:ext cx="3340898" cy="23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08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7D4E0-5B33-4A16-916D-BC3BB9E1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0" y="221942"/>
            <a:ext cx="11434439" cy="1708458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ru-RU" dirty="0"/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пункт  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ЗК.06 </a:t>
            </a:r>
            <a:b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етична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7D5AEFE-025A-400F-95A2-F346C4A1A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4" y="2343706"/>
            <a:ext cx="9043183" cy="4212562"/>
          </a:xfrm>
          <a:solidFill>
            <a:srgbClr val="CCFFFF"/>
          </a:solidFill>
          <a:ln w="57150">
            <a:solidFill>
              <a:srgbClr val="0000FF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  здатен усвідомлювати свої професійні можливості та діяти лише в межах рівня професійної підготовленості, діяти на основі етичних міркувань (мотивів), доброчесності, соціальної відповідальності, поваги до різноманітності та мультикультурності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AA495A-64AA-47BE-A668-30E7E03B8B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5260" y="775365"/>
            <a:ext cx="3463372" cy="231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9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3EF20-137E-45EF-A8DB-B40E8F922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40" y="54252"/>
            <a:ext cx="10535163" cy="1320800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5.Перелік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компетентностей (за трудовою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дією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них),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умовні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(Морально-</a:t>
            </a:r>
            <a:r>
              <a:rPr lang="ru-RU" sz="31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етична</a:t>
            </a:r>
            <a:r>
              <a:rPr lang="ru-RU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В3)</a:t>
            </a:r>
            <a:br>
              <a:rPr lang="ru-RU" sz="31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партнерська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b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br>
              <a:rPr lang="ru-RU" dirty="0"/>
            </a:br>
            <a:endParaRPr lang="uk-UA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BEE4C9E-D9B0-4DC2-8D4F-B1F9FD1DA495}"/>
              </a:ext>
            </a:extLst>
          </p:cNvPr>
          <p:cNvSpPr/>
          <p:nvPr/>
        </p:nvSpPr>
        <p:spPr>
          <a:xfrm>
            <a:off x="198267" y="3746774"/>
            <a:ext cx="7685103" cy="2246769"/>
          </a:xfrm>
          <a:prstGeom prst="rect">
            <a:avLst/>
          </a:prstGeom>
          <a:solidFill>
            <a:srgbClr val="CCFFFF"/>
          </a:solidFill>
          <a:ln w="38100">
            <a:solidFill>
              <a:srgbClr val="0000FF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В3.1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враховувати культурні, релігійні, соціальні та </a:t>
            </a:r>
            <a:r>
              <a:rPr lang="uk-UA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мовні</a:t>
            </a:r>
            <a:r>
              <a:rPr lang="uk-UA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особливості родини під час освітнього процесу та здійснювати його незалежно від власних поглядів, стереотипів та упереджень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D836D4-2E52-464A-8DF8-9DC789F151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054" y="3909627"/>
            <a:ext cx="3550828" cy="27930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4B6D3F-5B48-4DD7-B9FB-7B10F26A93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8389" y="155359"/>
            <a:ext cx="2708493" cy="37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8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14D7217-19A9-4C8D-AE62-47741D2EB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93" y="207502"/>
            <a:ext cx="11585359" cy="742410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діловий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освіті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3961D478-4D19-477A-BB8A-604792F6145E}"/>
              </a:ext>
            </a:extLst>
          </p:cNvPr>
          <p:cNvSpPr/>
          <p:nvPr/>
        </p:nvSpPr>
        <p:spPr>
          <a:xfrm>
            <a:off x="479393" y="2556768"/>
            <a:ext cx="8833282" cy="3662541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усталені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правила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певна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спілкуванні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Діловий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та норм,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до одного при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офіційних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зустрічах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колегами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клієнтами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партнерами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uk-UA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D0C8A9-EAE1-4AEB-8D77-06FF4AF667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291" y="843379"/>
            <a:ext cx="3900258" cy="27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5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21CAE62-C61C-42E3-A0A2-8B6434C6FC79}"/>
              </a:ext>
            </a:extLst>
          </p:cNvPr>
          <p:cNvSpPr/>
          <p:nvPr/>
        </p:nvSpPr>
        <p:spPr>
          <a:xfrm>
            <a:off x="384698" y="166568"/>
            <a:ext cx="9070019" cy="501675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сучасного етикету:</a:t>
            </a:r>
          </a:p>
          <a:p>
            <a:endParaRPr lang="uk-UA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гуманізму й людяності, який вимагає бути ввічливим, тактовним, скромним.</a:t>
            </a:r>
          </a:p>
          <a:p>
            <a:pPr marL="457200" indent="-457200">
              <a:buAutoNum type="arabicPeriod"/>
            </a:pPr>
            <a:endParaRPr lang="uk-UA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2"/>
            </a:pPr>
            <a:r>
              <a:rPr lang="uk-UA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доцільності дій, який дозволяє людині поводитися розумно, просто, зручно до себе і оточуючих.</a:t>
            </a:r>
          </a:p>
          <a:p>
            <a:pPr marL="457200" indent="-457200">
              <a:buAutoNum type="arabicPeriod" startAt="2"/>
            </a:pPr>
            <a:endParaRPr lang="uk-UA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3"/>
            </a:pPr>
            <a:r>
              <a:rPr lang="uk-UA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краси поведінки, шляхетності.</a:t>
            </a:r>
          </a:p>
          <a:p>
            <a:pPr marL="457200" indent="-457200">
              <a:buAutoNum type="arabicPeriod" startAt="3"/>
            </a:pPr>
            <a:endParaRPr lang="uk-UA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Принцип дотримання звичаїв і традицій тієї країни, в якій перебуває людина.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8E4262-7B6E-4F40-99D8-95465AAB9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038" y="190713"/>
            <a:ext cx="2628900" cy="17430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C1496C-6FAC-452F-8897-F2EE7978F6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4438" y="4923624"/>
            <a:ext cx="1700780" cy="17442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834836-FA0E-4005-893B-9DB4D5FB5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2528" y="2325950"/>
            <a:ext cx="2527731" cy="346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2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1E63F60-FBAC-4213-98AB-F3D905CC24BF}"/>
              </a:ext>
            </a:extLst>
          </p:cNvPr>
          <p:cNvSpPr/>
          <p:nvPr/>
        </p:nvSpPr>
        <p:spPr>
          <a:xfrm>
            <a:off x="284085" y="284085"/>
            <a:ext cx="8859915" cy="6186309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етикету</a:t>
            </a:r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усталені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моральної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</a:p>
          <a:p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створило </a:t>
            </a:r>
            <a:r>
              <a:rPr lang="ru-RU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endParaRPr lang="ru-RU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етикету</a:t>
            </a:r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освіті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правила не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й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етичного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морального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оточенні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спілкуванні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вихованцями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батьками, з </a:t>
            </a:r>
            <a:r>
              <a:rPr lang="ru-RU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колегам</a:t>
            </a:r>
            <a:r>
              <a:rPr lang="ru-RU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3B8F5A-CF50-4E41-AB2A-C6BAC129E5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383" y="387606"/>
            <a:ext cx="3243308" cy="21478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EE0E4A-3238-4610-ADED-1202900F9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107" y="2863978"/>
            <a:ext cx="2157274" cy="309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7974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705</TotalTime>
  <Words>1939</Words>
  <Application>Microsoft Office PowerPoint</Application>
  <PresentationFormat>Широкий екран</PresentationFormat>
  <Paragraphs>171</Paragraphs>
  <Slides>35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43" baseType="lpstr">
      <vt:lpstr>Arial</vt:lpstr>
      <vt:lpstr>Bookman Old Style</vt:lpstr>
      <vt:lpstr>Calibri</vt:lpstr>
      <vt:lpstr>Constantia</vt:lpstr>
      <vt:lpstr>Times New Roman</vt:lpstr>
      <vt:lpstr>Trebuchet MS</vt:lpstr>
      <vt:lpstr>Wingdings 3</vt:lpstr>
      <vt:lpstr>Грань</vt:lpstr>
      <vt:lpstr>Презентація PowerPoint</vt:lpstr>
      <vt:lpstr>Презентація PowerPoint</vt:lpstr>
      <vt:lpstr>Розділ 1. Загальні відомості професійного стандарту пункт -1.9. «Умови допуску до роботи за професією»</vt:lpstr>
      <vt:lpstr>розділ 4. Загальні компетентності  пункт  ЗК.03 (культурна компетентність)  зазначено: </vt:lpstr>
      <vt:lpstr>розділ 4. Загальні компетентності  пункт  ЗК.06  (етична компетентність)  зазначено: </vt:lpstr>
      <vt:lpstr>5.Перелік трудових функцій, професійних компетентностей (за трудовою дією або групою трудових дій, що входять до них),  умовні позначення трудових функцій  Пункт В (Морально-етична В3) партнерська взаємодія з  учасниками освітнього процесу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Етика взаємин вихователя  і батьків вихованців  </vt:lpstr>
      <vt:lpstr>Не загрожувати!</vt:lpstr>
      <vt:lpstr>Не зобов'язувати!</vt:lpstr>
      <vt:lpstr>Презентація PowerPoint</vt:lpstr>
      <vt:lpstr>Презентація PowerPoint</vt:lpstr>
      <vt:lpstr>Презентація PowerPoint</vt:lpstr>
      <vt:lpstr>Основними етичними вимогами до вихователя є: </vt:lpstr>
      <vt:lpstr>Презентація PowerPoint</vt:lpstr>
      <vt:lpstr>Презентація PowerPoint</vt:lpstr>
      <vt:lpstr>Складові, які формують імідж вихователя: </vt:lpstr>
      <vt:lpstr>Презентація PowerPoint</vt:lpstr>
      <vt:lpstr>правила для вихователя:</vt:lpstr>
      <vt:lpstr>Презентація PowerPoint</vt:lpstr>
      <vt:lpstr>Презентація PowerPoint</vt:lpstr>
      <vt:lpstr>Презентація PowerPoint</vt:lpstr>
      <vt:lpstr>Презентація PowerPoint</vt:lpstr>
      <vt:lpstr>яким має бути сучасний педагог і його зовнішній вигляд</vt:lpstr>
      <vt:lpstr>Презентація PowerPoint</vt:lpstr>
      <vt:lpstr>Використані джерела: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Директор</dc:creator>
  <cp:lastModifiedBy>Директор</cp:lastModifiedBy>
  <cp:revision>82</cp:revision>
  <dcterms:created xsi:type="dcterms:W3CDTF">2024-02-22T08:26:37Z</dcterms:created>
  <dcterms:modified xsi:type="dcterms:W3CDTF">2024-02-26T10:06:13Z</dcterms:modified>
</cp:coreProperties>
</file>